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3002" r:id="rId2"/>
    <p:sldId id="3000" r:id="rId3"/>
    <p:sldId id="3007" r:id="rId4"/>
    <p:sldId id="3003" r:id="rId5"/>
    <p:sldId id="3010" r:id="rId6"/>
    <p:sldId id="3006" r:id="rId7"/>
    <p:sldId id="3012" r:id="rId8"/>
    <p:sldId id="3011" r:id="rId9"/>
    <p:sldId id="3013" r:id="rId10"/>
    <p:sldId id="3004" r:id="rId11"/>
    <p:sldId id="3005" r:id="rId12"/>
    <p:sldId id="3009" r:id="rId13"/>
    <p:sldId id="3008" r:id="rId14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D781094-9AD1-4EBB-9BD3-9C465924CE29}">
          <p14:sldIdLst>
            <p14:sldId id="3002"/>
            <p14:sldId id="3000"/>
            <p14:sldId id="3007"/>
            <p14:sldId id="3003"/>
            <p14:sldId id="3010"/>
            <p14:sldId id="3006"/>
            <p14:sldId id="3012"/>
            <p14:sldId id="3011"/>
            <p14:sldId id="3013"/>
            <p14:sldId id="3004"/>
            <p14:sldId id="3005"/>
            <p14:sldId id="3009"/>
            <p14:sldId id="30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23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yselý Zdeněk Mgr." initials="KZM" lastIdx="4" clrIdx="0">
    <p:extLst>
      <p:ext uri="{19B8F6BF-5375-455C-9EA6-DF929625EA0E}">
        <p15:presenceInfo xmlns:p15="http://schemas.microsoft.com/office/powerpoint/2012/main" userId="S::kyselyz@mzcr.cz::e6a1abba-87fa-4d0d-8be7-ec655e9b7069" providerId="AD"/>
      </p:ext>
    </p:extLst>
  </p:cmAuthor>
  <p:cmAuthor id="2" name="Pecha, Ondrej" initials="PO" lastIdx="1" clrIdx="1">
    <p:extLst>
      <p:ext uri="{19B8F6BF-5375-455C-9EA6-DF929625EA0E}">
        <p15:presenceInfo xmlns:p15="http://schemas.microsoft.com/office/powerpoint/2012/main" userId="S-1-5-21-1963019325-3672000043-499209199-1282" providerId="AD"/>
      </p:ext>
    </p:extLst>
  </p:cmAuthor>
  <p:cmAuthor id="3" name="Kotěšovec Tomáš Mgr." initials="KTM" lastIdx="1" clrIdx="2">
    <p:extLst>
      <p:ext uri="{19B8F6BF-5375-455C-9EA6-DF929625EA0E}">
        <p15:presenceInfo xmlns:p15="http://schemas.microsoft.com/office/powerpoint/2012/main" userId="S::kotesovect@mzcr.cz::d774d533-624b-4658-8cce-4b4b9cb6d41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0CD61"/>
    <a:srgbClr val="D9E2F3"/>
    <a:srgbClr val="0099FF"/>
    <a:srgbClr val="CFDEED"/>
    <a:srgbClr val="3399FF"/>
    <a:srgbClr val="F2F2F2"/>
    <a:srgbClr val="66CCFF"/>
    <a:srgbClr val="00FF00"/>
    <a:srgbClr val="D311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Světlý sty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8603FDC-E32A-4AB5-989C-0864C3EAD2B8}" styleName="Styl s motivem 2 – zvýraznění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93D81CF-94F2-401A-BA57-92F5A7B2D0C5}" styleName="Střední styl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FECB4D8-DB02-4DC6-A0A2-4F2EBAE1DC90}" styleName="Střední styl 1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4C1A8A3-306A-4EB7-A6B1-4F7E0EB9C5D6}" styleName="Střední styl 3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Střední styl 3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Světlý sty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DBED569-4797-4DF1-A0F4-6AAB3CD982D8}" styleName="Světlý styl 3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Světlý styl 1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E171933-4619-4E11-9A3F-F7608DF75F80}" styleName="Střední styl 1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Světlý styl 3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929F9F4-4A8F-4326-A1B4-22849713DDAB}" styleName="Tmavý styl 1 – zvýraznění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60" autoAdjust="0"/>
    <p:restoredTop sz="90767" autoAdjust="0"/>
  </p:normalViewPr>
  <p:slideViewPr>
    <p:cSldViewPr snapToGrid="0">
      <p:cViewPr varScale="1">
        <p:scale>
          <a:sx n="102" d="100"/>
          <a:sy n="102" d="100"/>
        </p:scale>
        <p:origin x="1230" y="102"/>
      </p:cViewPr>
      <p:guideLst>
        <p:guide orient="horz" pos="123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50" d="100"/>
        <a:sy n="150" d="100"/>
      </p:scale>
      <p:origin x="0" y="-105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9F8F9534-E31E-47A6-B3B5-39567348889D}" type="datetimeFigureOut">
              <a:rPr lang="cs-CZ" smtClean="0"/>
              <a:t>19.01.2021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913B4F48-45DA-4A93-94D7-4559DBB1A6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770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4EC56048-479B-4CB1-B677-16A8618B9DB7}"/>
              </a:ext>
            </a:extLst>
          </p:cNvPr>
          <p:cNvSpPr/>
          <p:nvPr userDrawn="1"/>
        </p:nvSpPr>
        <p:spPr>
          <a:xfrm>
            <a:off x="-2154" y="5761783"/>
            <a:ext cx="12192000" cy="1096217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9" name="Nadpis 1">
            <a:extLst>
              <a:ext uri="{FF2B5EF4-FFF2-40B4-BE49-F238E27FC236}">
                <a16:creationId xmlns:a16="http://schemas.microsoft.com/office/drawing/2014/main" xmlns="" id="{52EB2EA6-5A78-4E85-AE4C-221CA83B81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824755"/>
            <a:ext cx="9144000" cy="1071549"/>
          </a:xfrm>
        </p:spPr>
        <p:txBody>
          <a:bodyPr anchor="b">
            <a:noAutofit/>
          </a:bodyPr>
          <a:lstStyle>
            <a:lvl1pPr algn="ctr">
              <a:defRPr sz="4500" b="1">
                <a:solidFill>
                  <a:srgbClr val="D311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Hlavní nadpis prezentace</a:t>
            </a: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xmlns="" id="{070F9525-D336-4269-AB65-F312FD83E28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051604"/>
            <a:ext cx="9144000" cy="1071549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rgbClr val="D311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Podnadpis prezentace</a:t>
            </a:r>
          </a:p>
        </p:txBody>
      </p: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xmlns="" id="{9C6DB8DB-B4CE-44F2-A1F7-0115BA3B53A2}"/>
              </a:ext>
            </a:extLst>
          </p:cNvPr>
          <p:cNvCxnSpPr/>
          <p:nvPr userDrawn="1"/>
        </p:nvCxnSpPr>
        <p:spPr>
          <a:xfrm>
            <a:off x="20409" y="1324413"/>
            <a:ext cx="4910366" cy="0"/>
          </a:xfrm>
          <a:prstGeom prst="line">
            <a:avLst/>
          </a:prstGeom>
          <a:ln w="38100" cap="sq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xmlns="" id="{A3FF7D14-88C2-4766-B102-07A71872BC84}"/>
              </a:ext>
            </a:extLst>
          </p:cNvPr>
          <p:cNvCxnSpPr/>
          <p:nvPr userDrawn="1"/>
        </p:nvCxnSpPr>
        <p:spPr>
          <a:xfrm>
            <a:off x="7264966" y="1324413"/>
            <a:ext cx="4910366" cy="0"/>
          </a:xfrm>
          <a:prstGeom prst="line">
            <a:avLst/>
          </a:prstGeom>
          <a:ln w="38100" cap="sq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Obrázek 10">
            <a:extLst>
              <a:ext uri="{FF2B5EF4-FFF2-40B4-BE49-F238E27FC236}">
                <a16:creationId xmlns:a16="http://schemas.microsoft.com/office/drawing/2014/main" xmlns="" id="{17C1E084-43DA-4F32-BC38-0A779DDC36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3653" y="332066"/>
            <a:ext cx="1984694" cy="1984694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Grafický objekt 15">
            <a:extLst>
              <a:ext uri="{FF2B5EF4-FFF2-40B4-BE49-F238E27FC236}">
                <a16:creationId xmlns:a16="http://schemas.microsoft.com/office/drawing/2014/main" xmlns="" id="{2E38FE36-8704-4B15-B3ED-B5C034568E6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026056" y="6170912"/>
            <a:ext cx="4642915" cy="394742"/>
          </a:xfrm>
          <a:prstGeom prst="rect">
            <a:avLst/>
          </a:prstGeom>
        </p:spPr>
      </p:pic>
      <p:pic>
        <p:nvPicPr>
          <p:cNvPr id="4" name="Grafický objekt 3">
            <a:extLst>
              <a:ext uri="{FF2B5EF4-FFF2-40B4-BE49-F238E27FC236}">
                <a16:creationId xmlns:a16="http://schemas.microsoft.com/office/drawing/2014/main" xmlns="" id="{48260FB5-167E-9443-AE69-16DC60C7836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7944381" y="5820174"/>
            <a:ext cx="1619635" cy="109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3880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xmlns="" id="{74A8D0C3-8828-4945-AE3F-F718697470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1"/>
            <a:ext cx="9885238" cy="896492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xmlns="" id="{CC8B3D67-369B-4F24-8897-F0919A3E5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147" y="1652595"/>
            <a:ext cx="11487705" cy="4409893"/>
          </a:xfrm>
        </p:spPr>
        <p:txBody>
          <a:bodyPr/>
          <a:lstStyle>
            <a:lvl1pPr marL="2286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xmlns="" id="{569EDE3C-273C-4A62-8AE9-D7C37796420F}"/>
              </a:ext>
            </a:extLst>
          </p:cNvPr>
          <p:cNvCxnSpPr/>
          <p:nvPr userDrawn="1"/>
        </p:nvCxnSpPr>
        <p:spPr>
          <a:xfrm flipV="1">
            <a:off x="0" y="896493"/>
            <a:ext cx="10218057" cy="1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xmlns="" id="{DD8FE222-C5DA-489E-A8D2-33FE8FCEBFB9}"/>
              </a:ext>
            </a:extLst>
          </p:cNvPr>
          <p:cNvCxnSpPr/>
          <p:nvPr userDrawn="1"/>
        </p:nvCxnSpPr>
        <p:spPr>
          <a:xfrm>
            <a:off x="11826903" y="896492"/>
            <a:ext cx="365097" cy="0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Obrázek 13">
            <a:extLst>
              <a:ext uri="{FF2B5EF4-FFF2-40B4-BE49-F238E27FC236}">
                <a16:creationId xmlns:a16="http://schemas.microsoft.com/office/drawing/2014/main" xmlns="" id="{89115CFD-E318-44F9-9C3F-F0D1DFB085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8781" y="226273"/>
            <a:ext cx="1340438" cy="1340438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Obdélník 14">
            <a:extLst>
              <a:ext uri="{FF2B5EF4-FFF2-40B4-BE49-F238E27FC236}">
                <a16:creationId xmlns:a16="http://schemas.microsoft.com/office/drawing/2014/main" xmlns="" id="{C76277FD-5BED-487E-A934-D1523A7642AC}"/>
              </a:ext>
            </a:extLst>
          </p:cNvPr>
          <p:cNvSpPr/>
          <p:nvPr userDrawn="1"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xmlns="" id="{447D9C5A-7FE9-3A4D-8ADB-213088003C1A}"/>
              </a:ext>
            </a:extLst>
          </p:cNvPr>
          <p:cNvGrpSpPr/>
          <p:nvPr userDrawn="1"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17" name="Grafický objekt 16">
              <a:extLst>
                <a:ext uri="{FF2B5EF4-FFF2-40B4-BE49-F238E27FC236}">
                  <a16:creationId xmlns:a16="http://schemas.microsoft.com/office/drawing/2014/main" xmlns="" id="{CC8969BD-C246-CA42-B13C-EE47BC3DCA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</p:spPr>
        </p:pic>
        <p:pic>
          <p:nvPicPr>
            <p:cNvPr id="20" name="Grafický objekt 19">
              <a:extLst>
                <a:ext uri="{FF2B5EF4-FFF2-40B4-BE49-F238E27FC236}">
                  <a16:creationId xmlns:a16="http://schemas.microsoft.com/office/drawing/2014/main" xmlns="" id="{E0BADCCC-4F74-4F0A-A7EF-44B904712F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56762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 userDrawn="1">
          <p15:clr>
            <a:srgbClr val="FBAE40"/>
          </p15:clr>
        </p15:guide>
        <p15:guide id="2" pos="758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>
            <a:extLst>
              <a:ext uri="{FF2B5EF4-FFF2-40B4-BE49-F238E27FC236}">
                <a16:creationId xmlns:a16="http://schemas.microsoft.com/office/drawing/2014/main" xmlns="" id="{6BECE3A1-9B13-4F1D-A61E-AF2067EC3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1"/>
            <a:ext cx="9885238" cy="896492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xmlns="" id="{49F50076-713F-4EFA-BEB6-E92A7CA2E9D8}"/>
              </a:ext>
            </a:extLst>
          </p:cNvPr>
          <p:cNvCxnSpPr/>
          <p:nvPr userDrawn="1"/>
        </p:nvCxnSpPr>
        <p:spPr>
          <a:xfrm flipV="1">
            <a:off x="0" y="896493"/>
            <a:ext cx="10218057" cy="1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xmlns="" id="{91C1F1F5-9E1B-45D1-B8A7-385438BD57F0}"/>
              </a:ext>
            </a:extLst>
          </p:cNvPr>
          <p:cNvCxnSpPr/>
          <p:nvPr userDrawn="1"/>
        </p:nvCxnSpPr>
        <p:spPr>
          <a:xfrm>
            <a:off x="11826903" y="896492"/>
            <a:ext cx="365097" cy="0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Obrázek 12">
            <a:extLst>
              <a:ext uri="{FF2B5EF4-FFF2-40B4-BE49-F238E27FC236}">
                <a16:creationId xmlns:a16="http://schemas.microsoft.com/office/drawing/2014/main" xmlns="" id="{5110A526-5ED1-4270-B431-200E8EA05C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8781" y="226273"/>
            <a:ext cx="1340438" cy="1340438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Obdélník 13">
            <a:extLst>
              <a:ext uri="{FF2B5EF4-FFF2-40B4-BE49-F238E27FC236}">
                <a16:creationId xmlns:a16="http://schemas.microsoft.com/office/drawing/2014/main" xmlns="" id="{E07EC997-097D-4BDE-970B-3BD77460A79F}"/>
              </a:ext>
            </a:extLst>
          </p:cNvPr>
          <p:cNvSpPr/>
          <p:nvPr userDrawn="1"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20" name="Skupina 19">
            <a:extLst>
              <a:ext uri="{FF2B5EF4-FFF2-40B4-BE49-F238E27FC236}">
                <a16:creationId xmlns:a16="http://schemas.microsoft.com/office/drawing/2014/main" xmlns="" id="{20E63B92-56D5-F945-8613-CB3F227EB275}"/>
              </a:ext>
            </a:extLst>
          </p:cNvPr>
          <p:cNvGrpSpPr/>
          <p:nvPr userDrawn="1"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21" name="Grafický objekt 20">
              <a:extLst>
                <a:ext uri="{FF2B5EF4-FFF2-40B4-BE49-F238E27FC236}">
                  <a16:creationId xmlns:a16="http://schemas.microsoft.com/office/drawing/2014/main" xmlns="" id="{8251C239-9A82-3C4F-8A6F-8FDEBACFEFD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</p:spPr>
        </p:pic>
        <p:pic>
          <p:nvPicPr>
            <p:cNvPr id="22" name="Grafický objekt 21">
              <a:extLst>
                <a:ext uri="{FF2B5EF4-FFF2-40B4-BE49-F238E27FC236}">
                  <a16:creationId xmlns:a16="http://schemas.microsoft.com/office/drawing/2014/main" xmlns="" id="{D9D13083-7433-7A41-9812-10A926FB1B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84137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877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ac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B6EE3335-4CFA-4F78-ACC9-DCDA0C61E0E3}"/>
              </a:ext>
            </a:extLst>
          </p:cNvPr>
          <p:cNvSpPr/>
          <p:nvPr userDrawn="1"/>
        </p:nvSpPr>
        <p:spPr>
          <a:xfrm>
            <a:off x="0" y="2503486"/>
            <a:ext cx="12192000" cy="4354514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xmlns="" id="{B4AA1ACA-170D-42E8-8323-B664F9958C4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503487"/>
            <a:ext cx="9144000" cy="1189622"/>
          </a:xfrm>
        </p:spPr>
        <p:txBody>
          <a:bodyPr anchor="b">
            <a:noAutofit/>
          </a:bodyPr>
          <a:lstStyle>
            <a:lvl1pPr algn="ctr"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xmlns="" id="{3E1FB666-EF45-45A1-80A5-B759B741F87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93110"/>
            <a:ext cx="9144000" cy="1564690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Podnadpis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0206028A-BD57-470C-9B71-297203A578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3653" y="283579"/>
            <a:ext cx="1984694" cy="1984694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Grafický objekt 10">
            <a:extLst>
              <a:ext uri="{FF2B5EF4-FFF2-40B4-BE49-F238E27FC236}">
                <a16:creationId xmlns:a16="http://schemas.microsoft.com/office/drawing/2014/main" xmlns="" id="{9500876C-494A-AE40-BB68-202F9D2E433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026056" y="6170912"/>
            <a:ext cx="4642915" cy="394742"/>
          </a:xfrm>
          <a:prstGeom prst="rect">
            <a:avLst/>
          </a:prstGeom>
        </p:spPr>
      </p:pic>
      <p:pic>
        <p:nvPicPr>
          <p:cNvPr id="12" name="Grafický objekt 11">
            <a:extLst>
              <a:ext uri="{FF2B5EF4-FFF2-40B4-BE49-F238E27FC236}">
                <a16:creationId xmlns:a16="http://schemas.microsoft.com/office/drawing/2014/main" xmlns="" id="{17B44333-A92B-1F45-947C-508903C71A1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7944381" y="5820174"/>
            <a:ext cx="1619635" cy="109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581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ředělovac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>
            <a:extLst>
              <a:ext uri="{FF2B5EF4-FFF2-40B4-BE49-F238E27FC236}">
                <a16:creationId xmlns:a16="http://schemas.microsoft.com/office/drawing/2014/main" xmlns="" id="{E4590B06-0543-4571-8850-63C8D7437710}"/>
              </a:ext>
            </a:extLst>
          </p:cNvPr>
          <p:cNvSpPr/>
          <p:nvPr userDrawn="1"/>
        </p:nvSpPr>
        <p:spPr>
          <a:xfrm>
            <a:off x="0" y="2503486"/>
            <a:ext cx="12192000" cy="4354514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D939BFE6-5AA9-48F7-9C79-C28DD31BA5CC}"/>
              </a:ext>
            </a:extLst>
          </p:cNvPr>
          <p:cNvSpPr/>
          <p:nvPr userDrawn="1"/>
        </p:nvSpPr>
        <p:spPr>
          <a:xfrm>
            <a:off x="4221769" y="4075589"/>
            <a:ext cx="3748462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#</a:t>
            </a:r>
            <a:r>
              <a:rPr kumimoji="0" lang="cs-CZ" sz="2800" b="0" i="0" u="none" strike="noStrike" kern="1200" cap="none" spc="30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covidneversleeps</a:t>
            </a:r>
            <a:endParaRPr kumimoji="0" lang="cs-CZ" sz="28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xmlns="" id="{6E93BC90-CA18-4B4A-BD99-CD309B767F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3653" y="283579"/>
            <a:ext cx="1984694" cy="1984694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Grafický objekt 8">
            <a:extLst>
              <a:ext uri="{FF2B5EF4-FFF2-40B4-BE49-F238E27FC236}">
                <a16:creationId xmlns:a16="http://schemas.microsoft.com/office/drawing/2014/main" xmlns="" id="{A9EE4D8D-F381-054C-B05F-C0F073A786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026056" y="6170912"/>
            <a:ext cx="4642915" cy="394742"/>
          </a:xfrm>
          <a:prstGeom prst="rect">
            <a:avLst/>
          </a:prstGeom>
        </p:spPr>
      </p:pic>
      <p:pic>
        <p:nvPicPr>
          <p:cNvPr id="11" name="Grafický objekt 10">
            <a:extLst>
              <a:ext uri="{FF2B5EF4-FFF2-40B4-BE49-F238E27FC236}">
                <a16:creationId xmlns:a16="http://schemas.microsoft.com/office/drawing/2014/main" xmlns="" id="{4E187FAC-8385-4A41-BD8D-043AE215E17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7944381" y="5820174"/>
            <a:ext cx="1619635" cy="109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832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9E29F1E6-ED0B-46BA-8E34-71ED3EB59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7438496F-B824-41C1-AA93-D9881432A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642565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61" r:id="rId4"/>
    <p:sldLayoutId id="2147483658" r:id="rId5"/>
    <p:sldLayoutId id="2147483662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95719" y="3035431"/>
            <a:ext cx="9144000" cy="1360494"/>
          </a:xfrm>
        </p:spPr>
        <p:txBody>
          <a:bodyPr/>
          <a:lstStyle/>
          <a:p>
            <a:r>
              <a:rPr lang="cs-CZ" dirty="0" smtClean="0"/>
              <a:t>Registrace / rezervace </a:t>
            </a:r>
            <a:br>
              <a:rPr lang="cs-CZ" dirty="0" smtClean="0"/>
            </a:br>
            <a:r>
              <a:rPr lang="cs-CZ" dirty="0" smtClean="0"/>
              <a:t>v CRS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032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OČM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147" y="1046375"/>
            <a:ext cx="11487705" cy="5373279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b="1" dirty="0" smtClean="0"/>
              <a:t>OČM připraví kalendáře v rezervačním systému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/>
              <a:t>Admin</a:t>
            </a:r>
            <a:r>
              <a:rPr lang="cs-CZ" dirty="0" smtClean="0"/>
              <a:t> </a:t>
            </a:r>
            <a:r>
              <a:rPr lang="cs-CZ" dirty="0"/>
              <a:t>OČM se přihlásí se na portál zadávání kapacit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Uvidí počty čekající ve frontě – ti, kteří si při registraci vybrali dané OČM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b="1" dirty="0"/>
              <a:t>Zadá číslo</a:t>
            </a:r>
            <a:r>
              <a:rPr lang="cs-CZ" dirty="0"/>
              <a:t>, znamenající počet </a:t>
            </a:r>
            <a:r>
              <a:rPr lang="cs-CZ" dirty="0" smtClean="0"/>
              <a:t>klientů, </a:t>
            </a:r>
            <a:r>
              <a:rPr lang="cs-CZ" dirty="0"/>
              <a:t>které chce pustit do </a:t>
            </a:r>
            <a:r>
              <a:rPr lang="cs-CZ" dirty="0" smtClean="0"/>
              <a:t>rezervací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smtClean="0"/>
              <a:t>Publikuje kalendáře rezervací v systému</a:t>
            </a: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b="1" dirty="0" smtClean="0"/>
              <a:t>Registrační systém</a:t>
            </a:r>
            <a:endParaRPr lang="cs-CZ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Seřadí </a:t>
            </a:r>
            <a:r>
              <a:rPr lang="cs-CZ" dirty="0" smtClean="0"/>
              <a:t>klienty, </a:t>
            </a:r>
            <a:r>
              <a:rPr lang="cs-CZ" dirty="0"/>
              <a:t>kteří při registraci vybrali dané OČM podle věku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Vybere z nich od nejstaršího počet odpovídající požadavku OČM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err="1"/>
              <a:t>Zplatní</a:t>
            </a:r>
            <a:r>
              <a:rPr lang="cs-CZ" dirty="0"/>
              <a:t> jim PIN2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b="1" u="sng" dirty="0"/>
              <a:t>Pošle jim SMS</a:t>
            </a:r>
            <a:r>
              <a:rPr lang="cs-CZ" dirty="0"/>
              <a:t>, ve které je vyzve k rezervaci termínu (SMS bude obsahovat OČM, iniciály zájemce a </a:t>
            </a:r>
            <a:r>
              <a:rPr lang="cs-CZ" b="1" u="sng" dirty="0"/>
              <a:t>PIN2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405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Klient rezervace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2819" y="1310327"/>
            <a:ext cx="11487705" cy="4987832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b="1" dirty="0"/>
              <a:t>Prošel registrací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Dostal </a:t>
            </a:r>
            <a:r>
              <a:rPr lang="cs-CZ" dirty="0" err="1"/>
              <a:t>info</a:t>
            </a:r>
            <a:r>
              <a:rPr lang="cs-CZ" dirty="0"/>
              <a:t> o registraci s PIN2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Pravděpodobně se již pokoušel najít termín očkování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b="1" dirty="0"/>
              <a:t>Dostane SMS se zprávou</a:t>
            </a:r>
            <a:r>
              <a:rPr lang="cs-CZ" dirty="0"/>
              <a:t>, že má k dispozici termíny rezervace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dirty="0"/>
              <a:t>Jde do rezervačního systému</a:t>
            </a:r>
            <a:r>
              <a:rPr lang="cs-CZ" dirty="0"/>
              <a:t>, při vstupu zadá ČPOJ + PIN2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dirty="0"/>
              <a:t>Rezervační systém ověří, že má právo si rezervovat </a:t>
            </a:r>
            <a:r>
              <a:rPr lang="cs-CZ" b="1" dirty="0" smtClean="0"/>
              <a:t>termín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074314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OČM + klient</a:t>
            </a:r>
            <a:endParaRPr lang="cs-CZ" sz="28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819" y="1151411"/>
            <a:ext cx="11549062" cy="5003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744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Klient rezervace	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Rezervační systém nasměřuje klienta na OČM, které si vybral při registraci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Klient si vybere termín očkování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Rezervační systém zaznamená k tomuto klientovi v registračním systému, že klient již má termín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Klient tak „vypadne“ z fronty, a nebude v ní figurovat při dalším uvolnění rezervací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Klient se v daný termín dostaví k očkování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0807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Vztah registrace </a:t>
            </a:r>
            <a:r>
              <a:rPr lang="cs-CZ" sz="2800" dirty="0" smtClean="0"/>
              <a:t>– rezervace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Jedná se o dvě nezávislé „fronty“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Registrace je seznamem zájemců o očkování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Rezervace je seznamem pro očkování – přiřazení konkrétních termínů konkrétním </a:t>
            </a:r>
            <a:r>
              <a:rPr lang="cs-CZ" dirty="0" smtClean="0"/>
              <a:t>klientům</a:t>
            </a: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Při registraci zájemce dostane přidělen </a:t>
            </a:r>
            <a:r>
              <a:rPr lang="cs-CZ" b="1" u="sng" dirty="0"/>
              <a:t>PIN2</a:t>
            </a:r>
            <a:r>
              <a:rPr lang="cs-CZ" dirty="0"/>
              <a:t> – „vstupenka“ do rezervačního systému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Rezervační systém při vstupu kontroluje v registraci: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/>
              <a:t>Hlásí se mi tady člověk s ČPOJ 6811101959 a PIN2 5678. Existuje v registraci ČPOJ, které má tento PIN2?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Kombinace ČPOJ a PIN2 tedy říká – ano, tento člověk je registrován, může si hledat termín očkování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POZOR! Nejde o založeného uživatele, je to anonymní rezervace termínu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288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rezervace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7173" y="1143294"/>
            <a:ext cx="7753350" cy="4902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50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Registrace - změny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2819" y="1200108"/>
            <a:ext cx="11487705" cy="5096997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Dnes registrujeme 160k+ </a:t>
            </a:r>
            <a:r>
              <a:rPr lang="cs-CZ" dirty="0" smtClean="0"/>
              <a:t>klientů na </a:t>
            </a:r>
            <a:r>
              <a:rPr lang="cs-CZ" dirty="0"/>
              <a:t>očkování (věk 80+)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Všichni mají zaslaný PIN2 – vstupenku do rezervačního systému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To mj. znamená, že se do něj mohou volně přihlásit a hledat </a:t>
            </a:r>
            <a:r>
              <a:rPr lang="cs-CZ" dirty="0" smtClean="0"/>
              <a:t>volná </a:t>
            </a:r>
            <a:r>
              <a:rPr lang="cs-CZ" dirty="0"/>
              <a:t>místa k očkování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dirty="0"/>
              <a:t>Vzhledem k nedostatku vakcín se z toho stává boj o místo, bez ohledu na jakékoliv </a:t>
            </a:r>
            <a:r>
              <a:rPr lang="cs-CZ" dirty="0" smtClean="0"/>
              <a:t>kritérium…</a:t>
            </a: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FF0000"/>
                </a:solidFill>
              </a:rPr>
              <a:t>Rozhodnutí </a:t>
            </a:r>
            <a:r>
              <a:rPr lang="cs-CZ" b="1" dirty="0" smtClean="0">
                <a:solidFill>
                  <a:srgbClr val="FF0000"/>
                </a:solidFill>
              </a:rPr>
              <a:t>o změně od </a:t>
            </a:r>
            <a:r>
              <a:rPr lang="cs-CZ" b="1" dirty="0" smtClean="0">
                <a:solidFill>
                  <a:srgbClr val="FF0000"/>
                </a:solidFill>
              </a:rPr>
              <a:t>22. 1. 2021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  <a:endParaRPr lang="cs-CZ" b="1" dirty="0">
              <a:solidFill>
                <a:srgbClr val="FF0000"/>
              </a:solidFill>
            </a:endParaRP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600" b="1" u="sng" dirty="0" smtClean="0"/>
              <a:t>Nebude posílán PIN2 </a:t>
            </a:r>
            <a:r>
              <a:rPr lang="cs-CZ" sz="2600" dirty="0"/>
              <a:t>(</a:t>
            </a:r>
            <a:r>
              <a:rPr lang="cs-CZ" sz="2600" dirty="0" smtClean="0"/>
              <a:t>tedy klienti </a:t>
            </a:r>
            <a:r>
              <a:rPr lang="cs-CZ" sz="2600" dirty="0"/>
              <a:t>se nedostanou do rezervačního systému)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600" b="1" dirty="0"/>
              <a:t>OČM si budou nastavovat kapacity, podle kterých budeme připouštět zájemce do systému rezervací (bude se jim postupně povolovat PIN2</a:t>
            </a:r>
            <a:r>
              <a:rPr lang="cs-CZ" sz="2600" b="1" dirty="0" smtClean="0"/>
              <a:t>)</a:t>
            </a:r>
            <a:r>
              <a:rPr lang="cs-CZ" sz="2600" dirty="0" smtClean="0"/>
              <a:t> – viz dále</a:t>
            </a:r>
            <a:endParaRPr lang="cs-CZ" sz="2600" dirty="0"/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600" dirty="0"/>
              <a:t>Budeme frontu </a:t>
            </a:r>
            <a:r>
              <a:rPr lang="cs-CZ" sz="2600" dirty="0" smtClean="0"/>
              <a:t>klientů nad 80</a:t>
            </a:r>
            <a:r>
              <a:rPr lang="en-US" sz="2600" dirty="0" smtClean="0"/>
              <a:t>+ </a:t>
            </a:r>
            <a:r>
              <a:rPr lang="cs-CZ" sz="2600" dirty="0" smtClean="0"/>
              <a:t>řadit </a:t>
            </a:r>
            <a:r>
              <a:rPr lang="cs-CZ" sz="2600" dirty="0"/>
              <a:t>na jimi preferovaná OČM dle věku</a:t>
            </a:r>
          </a:p>
          <a:p>
            <a:pPr>
              <a:spcAft>
                <a:spcPts val="1200"/>
              </a:spcAft>
            </a:pPr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150377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61708" y="3304765"/>
            <a:ext cx="9144000" cy="1189622"/>
          </a:xfrm>
        </p:spPr>
        <p:txBody>
          <a:bodyPr/>
          <a:lstStyle/>
          <a:p>
            <a:r>
              <a:rPr lang="cs-CZ" sz="4400" dirty="0" smtClean="0"/>
              <a:t>Postup řízení přístupu k očkování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107659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Klient registrace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147" y="1074657"/>
            <a:ext cx="11487705" cy="533557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Klient projde kontrolním dialogem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Zadá telefonní číslo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Obdrží PIN1 a ten zadá do formuláře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Postoupí do registračního formuláře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Vyplní všechny náležitosti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b="1" dirty="0" smtClean="0"/>
              <a:t>Vybere si OČM – jde o pevně vybrané OČM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Odešle formulář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Registrační portál ho na obrazovce informuje o provedené registraci 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Součástí je informace, že </a:t>
            </a:r>
            <a:r>
              <a:rPr lang="cs-CZ" b="1" u="sng" dirty="0" smtClean="0"/>
              <a:t>PIN2 obdrží v momentě, kdy na jím vybraném OČM budou volné termíny</a:t>
            </a:r>
            <a:endParaRPr lang="cs-CZ" b="1" u="sng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4588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Postup registrace a práce s PIN2</a:t>
            </a:r>
            <a:endParaRPr lang="cs-CZ" sz="28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87" y="1376362"/>
            <a:ext cx="11782425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455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DŮLEŽITÉ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Klient po provedení registrace neobdrží hned přidělený PIN2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Registrační portál ho na obrazovce informuje o provedené registraci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u="sng" dirty="0" smtClean="0"/>
              <a:t>PIN2 obdrží v momentě, kdy na jím vybraném OČM budou volné termíny</a:t>
            </a:r>
            <a:endParaRPr lang="cs-CZ" b="1" u="sng" dirty="0"/>
          </a:p>
          <a:p>
            <a:pPr>
              <a:buFont typeface="Wingdings" panose="05000000000000000000" pitchFamily="2" charset="2"/>
              <a:buChar char="§"/>
            </a:pPr>
            <a:endParaRPr lang="cs-CZ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Je nezbytné tuto drobnou, ale důležitou změnu komunikovat na občany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dirty="0" smtClean="0"/>
              <a:t>Důvody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smtClean="0"/>
              <a:t>PIN2 vede k nekontrolovatelnému „lovu termínů“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smtClean="0"/>
              <a:t>Docházelo k jeho ztrátě vzhledem k prodlevě mezi registrací a rezervací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9378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Benefity řízení přístupu k rezervacím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9281" y="1275523"/>
            <a:ext cx="11487705" cy="4748205"/>
          </a:xfrm>
        </p:spPr>
        <p:txBody>
          <a:bodyPr>
            <a:normAutofit lnSpcReduction="10000"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cs-CZ" b="1" dirty="0" smtClean="0"/>
              <a:t>Pro klienty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Naplněná očekávání – klienti budou vědět, že když dostali PIN2, mohou jít k rezervaci termínů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Vždy se s jistotou dostanou k termínu očkování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Odpadne frustrace z nenalezených, či „mizejících“ termínů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cs-CZ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b="1" dirty="0" smtClean="0"/>
              <a:t>Pro OČM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Vzhledem k fixaci OČM můžeme lépe řídit kapacity očkovacích dávek na OČM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OČM si samo řídí plnění termínů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Přehled nad frontou čekatelů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cs-CZ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b="1" dirty="0" smtClean="0"/>
              <a:t>Obecně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Odpadne nutnost odesílat SMS s avízem o dostupných termínech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64260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COVID barvy">
      <a:dk1>
        <a:srgbClr val="000000"/>
      </a:dk1>
      <a:lt1>
        <a:srgbClr val="FFFFFF"/>
      </a:lt1>
      <a:dk2>
        <a:srgbClr val="D31145"/>
      </a:dk2>
      <a:lt2>
        <a:srgbClr val="FFFFFF"/>
      </a:lt2>
      <a:accent1>
        <a:srgbClr val="D31145"/>
      </a:accent1>
      <a:accent2>
        <a:srgbClr val="305983"/>
      </a:accent2>
      <a:accent3>
        <a:srgbClr val="00CD61"/>
      </a:accent3>
      <a:accent4>
        <a:srgbClr val="4010B7"/>
      </a:accent4>
      <a:accent5>
        <a:srgbClr val="E8EAEA"/>
      </a:accent5>
      <a:accent6>
        <a:srgbClr val="690923"/>
      </a:accent6>
      <a:hlink>
        <a:srgbClr val="FFFFFF"/>
      </a:hlink>
      <a:folHlink>
        <a:srgbClr val="FF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vid-reporting-20200715" id="{379A0E5D-63B7-482A-BD5E-A4CD691F8FBC}" vid="{74C76523-B6A0-4B86-942B-0A5EF321F495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covid-reporting-20200715</Template>
  <TotalTime>38495</TotalTime>
  <Words>643</Words>
  <Application>Microsoft Office PowerPoint</Application>
  <PresentationFormat>Širokoúhlá obrazovka</PresentationFormat>
  <Paragraphs>82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Segoe UI</vt:lpstr>
      <vt:lpstr>Wingdings</vt:lpstr>
      <vt:lpstr>Motiv Office</vt:lpstr>
      <vt:lpstr>Registrace / rezervace  v CRS</vt:lpstr>
      <vt:lpstr>Vztah registrace – rezervace</vt:lpstr>
      <vt:lpstr>Průběh rezervace</vt:lpstr>
      <vt:lpstr>Registrace - změny</vt:lpstr>
      <vt:lpstr>Postup řízení přístupu k očkování</vt:lpstr>
      <vt:lpstr>Klient registrace</vt:lpstr>
      <vt:lpstr>Postup registrace a práce s PIN2</vt:lpstr>
      <vt:lpstr>DŮLEŽITÉ</vt:lpstr>
      <vt:lpstr>Benefity řízení přístupu k rezervacím</vt:lpstr>
      <vt:lpstr>OČM</vt:lpstr>
      <vt:lpstr>Klient rezervace</vt:lpstr>
      <vt:lpstr>OČM + klient</vt:lpstr>
      <vt:lpstr>Klient rezervace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Mužík Jan RNDr. Ph.D.</dc:creator>
  <cp:lastModifiedBy>snajdarekp</cp:lastModifiedBy>
  <cp:revision>3262</cp:revision>
  <cp:lastPrinted>2020-11-30T09:37:55Z</cp:lastPrinted>
  <dcterms:created xsi:type="dcterms:W3CDTF">2020-07-15T10:33:32Z</dcterms:created>
  <dcterms:modified xsi:type="dcterms:W3CDTF">2021-01-19T09:18:22Z</dcterms:modified>
</cp:coreProperties>
</file>